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Audiowide"/>
      <p:regular r:id="rId22"/>
    </p:embeddedFont>
    <p:embeddedFont>
      <p:font typeface="Garamond"/>
      <p:regular r:id="rId23"/>
      <p:bold r:id="rId24"/>
      <p:italic r:id="rId25"/>
      <p:boldItalic r:id="rId26"/>
    </p:embeddedFont>
    <p:embeddedFont>
      <p:font typeface="Karla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692165-19AA-4648-9EB9-D80CC6930623}">
  <a:tblStyle styleId="{C5692165-19AA-4648-9EB9-D80CC69306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Audiowide-regular.fntdata"/><Relationship Id="rId21" Type="http://schemas.openxmlformats.org/officeDocument/2006/relationships/slide" Target="slides/slide15.xml"/><Relationship Id="rId24" Type="http://schemas.openxmlformats.org/officeDocument/2006/relationships/font" Target="fonts/Garamond-bold.fntdata"/><Relationship Id="rId23" Type="http://schemas.openxmlformats.org/officeDocument/2006/relationships/font" Target="fonts/Garamo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aramond-boldItalic.fntdata"/><Relationship Id="rId25" Type="http://schemas.openxmlformats.org/officeDocument/2006/relationships/font" Target="fonts/Garamond-italic.fntdata"/><Relationship Id="rId28" Type="http://schemas.openxmlformats.org/officeDocument/2006/relationships/font" Target="fonts/Karla-bold.fntdata"/><Relationship Id="rId27" Type="http://schemas.openxmlformats.org/officeDocument/2006/relationships/font" Target="fonts/Karl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Karl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Karl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4cb6aea44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4cb6aea44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4535124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4535124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supply, raspberry pi upgrade, toolchest were expensive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4cd465db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4cd465db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2e9bb30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2e9bb30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612a6364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4612a6364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51051638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51051638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ef30953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ef30953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4535124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d4535124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224e4ee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224e4ee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4cd465d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4cd465d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a133f43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a133f43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f614236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f614236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4535124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4535124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4cb6aea44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d4cb6aea44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1"/>
          <p:cNvSpPr txBox="1"/>
          <p:nvPr>
            <p:ph type="title"/>
          </p:nvPr>
        </p:nvSpPr>
        <p:spPr>
          <a:xfrm rot="300">
            <a:off x="720053" y="3295650"/>
            <a:ext cx="34335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2"/>
          <p:cNvSpPr txBox="1"/>
          <p:nvPr>
            <p:ph idx="1" type="subTitle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2" type="subTitle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2"/>
          <p:cNvSpPr txBox="1"/>
          <p:nvPr>
            <p:ph idx="3" type="subTitle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4" type="subTitle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5" type="subTitle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6" type="subTitle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idx="7" type="subTitle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8" type="subTitle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2"/>
          <p:cNvPicPr preferRelativeResize="0"/>
          <p:nvPr/>
        </p:nvPicPr>
        <p:blipFill rotWithShape="1">
          <a:blip r:embed="rId3">
            <a:alphaModFix amt="75000"/>
          </a:blip>
          <a:srcRect b="0" l="21333" r="0" t="3882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3"/>
          <p:cNvSpPr txBox="1"/>
          <p:nvPr>
            <p:ph hasCustomPrompt="1" type="title"/>
          </p:nvPr>
        </p:nvSpPr>
        <p:spPr>
          <a:xfrm rot="186">
            <a:off x="977258" y="1686338"/>
            <a:ext cx="55380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/>
          <p:nvPr>
            <p:ph idx="1" type="subTitle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6015032">
            <a:off x="3802653" y="445902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4"/>
          <p:cNvSpPr txBox="1"/>
          <p:nvPr>
            <p:ph idx="1" type="body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b="1"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14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3" name="Google Shape;153;p1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5"/>
          <p:cNvSpPr txBox="1"/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2" type="title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3" name="Google Shape;163;p15"/>
          <p:cNvSpPr txBox="1"/>
          <p:nvPr>
            <p:ph idx="3" type="subTitle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4" type="title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" name="Google Shape;165;p15"/>
          <p:cNvSpPr txBox="1"/>
          <p:nvPr>
            <p:ph idx="5" type="subTitle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5"/>
          <p:cNvSpPr txBox="1"/>
          <p:nvPr>
            <p:ph idx="6" type="title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7" name="Google Shape;167;p15"/>
          <p:cNvSpPr txBox="1"/>
          <p:nvPr>
            <p:ph idx="7" type="title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8" type="title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9" name="Google Shape;169;p15"/>
          <p:cNvSpPr txBox="1"/>
          <p:nvPr>
            <p:ph idx="9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0" name="Google Shape;170;p15"/>
          <p:cNvPicPr preferRelativeResize="0"/>
          <p:nvPr/>
        </p:nvPicPr>
        <p:blipFill rotWithShape="1">
          <a:blip r:embed="rId3">
            <a:alphaModFix amt="75000"/>
          </a:blip>
          <a:srcRect b="0" l="23312" r="0" t="17389"/>
          <a:stretch/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/>
          <p:cNvPicPr preferRelativeResize="0"/>
          <p:nvPr/>
        </p:nvPicPr>
        <p:blipFill rotWithShape="1">
          <a:blip r:embed="rId3">
            <a:alphaModFix amt="75000"/>
          </a:blip>
          <a:srcRect b="0" l="21488" r="0" t="20407"/>
          <a:stretch/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" name="Google Shape;178;p16"/>
          <p:cNvSpPr txBox="1"/>
          <p:nvPr>
            <p:ph idx="1" type="subTitle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16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 amt="75000"/>
          </a:blip>
          <a:srcRect b="0" l="26204" r="0" t="0"/>
          <a:stretch/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3">
            <a:alphaModFix amt="75000"/>
          </a:blip>
          <a:srcRect b="0" l="26335" r="0" t="537"/>
          <a:stretch/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/>
          <p:cNvPicPr preferRelativeResize="0"/>
          <p:nvPr/>
        </p:nvPicPr>
        <p:blipFill rotWithShape="1">
          <a:blip r:embed="rId2">
            <a:alphaModFix amt="75000"/>
          </a:blip>
          <a:srcRect b="0" l="17266" r="0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 rotWithShape="1">
          <a:blip r:embed="rId2">
            <a:alphaModFix amt="75000"/>
          </a:blip>
          <a:srcRect b="0" l="16618" r="0" t="14667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 txBox="1"/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8"/>
          <p:cNvSpPr txBox="1"/>
          <p:nvPr>
            <p:ph idx="1" type="subTitle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8"/>
          <p:cNvSpPr txBox="1"/>
          <p:nvPr>
            <p:ph idx="2" type="subTitle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8"/>
          <p:cNvSpPr txBox="1"/>
          <p:nvPr>
            <p:ph idx="3" type="subTitle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9" name="Google Shape;199;p18"/>
          <p:cNvSpPr txBox="1"/>
          <p:nvPr>
            <p:ph idx="4" type="subTitle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 txBox="1"/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6" name="Google Shape;206;p19"/>
          <p:cNvSpPr txBox="1"/>
          <p:nvPr>
            <p:ph idx="1" type="subTitle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idx="2" type="title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8" name="Google Shape;208;p19"/>
          <p:cNvSpPr txBox="1"/>
          <p:nvPr>
            <p:ph idx="3" type="subTitle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9"/>
          <p:cNvSpPr txBox="1"/>
          <p:nvPr>
            <p:ph idx="4" type="title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0" name="Google Shape;210;p19"/>
          <p:cNvSpPr txBox="1"/>
          <p:nvPr>
            <p:ph idx="5" type="subTitle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6" type="title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19"/>
          <p:cNvSpPr txBox="1"/>
          <p:nvPr>
            <p:ph idx="7" type="subTitle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8" type="title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19"/>
          <p:cNvSpPr txBox="1"/>
          <p:nvPr>
            <p:ph idx="9" type="subTitle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13" type="title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6" name="Google Shape;216;p19"/>
          <p:cNvSpPr txBox="1"/>
          <p:nvPr>
            <p:ph idx="14" type="subTitle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3">
            <a:alphaModFix amt="75000"/>
          </a:blip>
          <a:srcRect b="0" l="23147" r="0" t="15754"/>
          <a:stretch/>
        </p:blipFill>
        <p:spPr>
          <a:xfrm rot="5400000">
            <a:off x="5748539" y="489536"/>
            <a:ext cx="4351724" cy="2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3">
            <a:alphaModFix amt="75000"/>
          </a:blip>
          <a:srcRect b="0" l="19672" r="0" t="17471"/>
          <a:stretch/>
        </p:blipFill>
        <p:spPr>
          <a:xfrm rot="-5399996">
            <a:off x="-957325" y="1514479"/>
            <a:ext cx="4633974" cy="29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 txBox="1"/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20"/>
          <p:cNvSpPr txBox="1"/>
          <p:nvPr>
            <p:ph idx="1" type="body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pic>
        <p:nvPicPr>
          <p:cNvPr id="227" name="Google Shape;227;p20"/>
          <p:cNvPicPr preferRelativeResize="0"/>
          <p:nvPr/>
        </p:nvPicPr>
        <p:blipFill rotWithShape="1">
          <a:blip r:embed="rId3">
            <a:alphaModFix amt="75000"/>
          </a:blip>
          <a:srcRect b="0" l="24155" r="0" t="16302"/>
          <a:stretch/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 txBox="1"/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1" type="subTitle"/>
          </p:nvPr>
        </p:nvSpPr>
        <p:spPr>
          <a:xfrm rot="350">
            <a:off x="964622" y="2381675"/>
            <a:ext cx="29475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5" name="Google Shape;235;p21"/>
          <p:cNvPicPr preferRelativeResize="0"/>
          <p:nvPr/>
        </p:nvPicPr>
        <p:blipFill rotWithShape="1">
          <a:blip r:embed="rId3">
            <a:alphaModFix amt="75000"/>
          </a:blip>
          <a:srcRect b="0" l="20571" r="0" t="8874"/>
          <a:stretch/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 rotWithShape="1">
          <a:blip r:embed="rId3">
            <a:alphaModFix amt="75000"/>
          </a:blip>
          <a:srcRect b="0" l="20886" r="0" t="8231"/>
          <a:stretch/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 txBox="1"/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3" name="Google Shape;243;p22"/>
          <p:cNvSpPr txBox="1"/>
          <p:nvPr>
            <p:ph idx="1" type="subTitle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22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/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5" name="Google Shape;245;p22"/>
          <p:cNvPicPr preferRelativeResize="0"/>
          <p:nvPr/>
        </p:nvPicPr>
        <p:blipFill rotWithShape="1">
          <a:blip r:embed="rId6">
            <a:alphaModFix amt="75000"/>
          </a:blip>
          <a:srcRect b="0" l="18320" r="0" t="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6">
            <a:alphaModFix amt="75000"/>
          </a:blip>
          <a:srcRect b="0" l="14258" r="0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3"/>
          <p:cNvSpPr txBox="1"/>
          <p:nvPr>
            <p:ph idx="1" type="body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23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4" name="Google Shape;254;p23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-5399997">
            <a:off x="6178013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b="0" l="21333" r="0" t="3882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b="0" l="20356" r="0" t="0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b="0" l="16645" r="0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5" name="Google Shape;2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" name="Google Shape;34;p4"/>
          <p:cNvSpPr txBox="1"/>
          <p:nvPr>
            <p:ph idx="3" type="subTitle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4" type="title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" name="Google Shape;36;p4"/>
          <p:cNvSpPr txBox="1"/>
          <p:nvPr>
            <p:ph idx="5" type="subTitle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6" type="title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" name="Google Shape;38;p4"/>
          <p:cNvSpPr txBox="1"/>
          <p:nvPr>
            <p:ph idx="7" type="subTitle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8" type="title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4"/>
          <p:cNvSpPr txBox="1"/>
          <p:nvPr>
            <p:ph idx="9" type="title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4"/>
          <p:cNvSpPr txBox="1"/>
          <p:nvPr>
            <p:ph idx="13" type="title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4"/>
          <p:cNvSpPr txBox="1"/>
          <p:nvPr>
            <p:ph idx="14" type="title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4"/>
          <p:cNvSpPr txBox="1"/>
          <p:nvPr>
            <p:ph idx="15" type="title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" name="Google Shape;44;p4"/>
          <p:cNvSpPr txBox="1"/>
          <p:nvPr>
            <p:ph idx="16" type="subTitle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7" type="title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6" name="Google Shape;46;p4"/>
          <p:cNvSpPr txBox="1"/>
          <p:nvPr>
            <p:ph idx="18" type="subTitle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9" type="title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" name="Google Shape;48;p4"/>
          <p:cNvSpPr txBox="1"/>
          <p:nvPr>
            <p:ph idx="20" type="title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"/>
          <p:cNvSpPr txBox="1"/>
          <p:nvPr>
            <p:ph idx="21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2" type="title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60" name="Google Shape;60;p5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type="title"/>
          </p:nvPr>
        </p:nvSpPr>
        <p:spPr>
          <a:xfrm rot="-1114">
            <a:off x="726791" y="21834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 rot="371">
            <a:off x="726801" y="29915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2" type="title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7"/>
          <p:cNvSpPr txBox="1"/>
          <p:nvPr>
            <p:ph idx="3" type="subTitle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4" type="title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7"/>
          <p:cNvSpPr txBox="1"/>
          <p:nvPr>
            <p:ph idx="5" type="subTitle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3">
            <a:alphaModFix amt="75000"/>
          </a:blip>
          <a:srcRect b="0" l="16597" r="0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 rotWithShape="1">
          <a:blip r:embed="rId3">
            <a:alphaModFix amt="75000"/>
          </a:blip>
          <a:srcRect b="0" l="23059" r="0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7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9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9" name="Google Shape;99;p9"/>
          <p:cNvPicPr preferRelativeResize="0"/>
          <p:nvPr/>
        </p:nvPicPr>
        <p:blipFill rotWithShape="1">
          <a:blip r:embed="rId3">
            <a:alphaModFix amt="75000"/>
          </a:blip>
          <a:srcRect b="0" l="24087" r="0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 amt="75000"/>
          </a:blip>
          <a:srcRect b="0" l="22039" r="0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"/>
          <p:cNvSpPr txBox="1"/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7" name="Google Shape;107;p10"/>
          <p:cNvSpPr txBox="1"/>
          <p:nvPr>
            <p:ph idx="1" type="subTitle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2" type="title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10"/>
          <p:cNvSpPr txBox="1"/>
          <p:nvPr>
            <p:ph idx="3" type="subTitle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4" type="title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10"/>
          <p:cNvSpPr txBox="1"/>
          <p:nvPr>
            <p:ph idx="5" type="subTitle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0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5400003">
            <a:off x="-2553948" y="1988317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TMZv5TdMpUQ" TargetMode="External"/><Relationship Id="rId4" Type="http://schemas.openxmlformats.org/officeDocument/2006/relationships/image" Target="../media/image11.jpg"/><Relationship Id="rId5" Type="http://schemas.openxmlformats.org/officeDocument/2006/relationships/hyperlink" Target="http://www.youtube.com/watch?v=bwTJZ-OhBNc" TargetMode="External"/><Relationship Id="rId6" Type="http://schemas.openxmlformats.org/officeDocument/2006/relationships/image" Target="../media/image5.jpg"/><Relationship Id="rId7" Type="http://schemas.openxmlformats.org/officeDocument/2006/relationships/hyperlink" Target="https://youtube.com/shorts/TMZv5TdMpUQ?si=B8r4iJhijPjDJ4BR" TargetMode="External"/><Relationship Id="rId8" Type="http://schemas.openxmlformats.org/officeDocument/2006/relationships/hyperlink" Target="https://youtube.com/shorts/bwTJZ-OhBNc?si=Hpv6INX3LIn4zTb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ctrTitle"/>
          </p:nvPr>
        </p:nvSpPr>
        <p:spPr>
          <a:xfrm>
            <a:off x="487350" y="1392600"/>
            <a:ext cx="8169300" cy="23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A.I. Vending Machine</a:t>
            </a:r>
            <a:endParaRPr/>
          </a:p>
        </p:txBody>
      </p:sp>
      <p:sp>
        <p:nvSpPr>
          <p:cNvPr id="281" name="Google Shape;281;p28"/>
          <p:cNvSpPr txBox="1"/>
          <p:nvPr>
            <p:ph idx="1" type="subTitle"/>
          </p:nvPr>
        </p:nvSpPr>
        <p:spPr>
          <a:xfrm>
            <a:off x="812850" y="3350700"/>
            <a:ext cx="75183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 Dante Gordon, Devan Rivera, Bryan Oxender, and Darrell Wilson II </a:t>
            </a:r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0" y="47433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D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evan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/>
          <p:nvPr>
            <p:ph type="title"/>
          </p:nvPr>
        </p:nvSpPr>
        <p:spPr>
          <a:xfrm>
            <a:off x="719100" y="55555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Successful Result!</a:t>
            </a:r>
            <a:endParaRPr/>
          </a:p>
        </p:txBody>
      </p:sp>
      <p:sp>
        <p:nvSpPr>
          <p:cNvPr id="357" name="Google Shape;357;p37"/>
          <p:cNvSpPr txBox="1"/>
          <p:nvPr>
            <p:ph idx="1" type="body"/>
          </p:nvPr>
        </p:nvSpPr>
        <p:spPr>
          <a:xfrm>
            <a:off x="478950" y="1620805"/>
            <a:ext cx="3530100" cy="3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Voiceless Vendor/Standard Mode</a:t>
            </a:r>
            <a:endParaRPr sz="1300"/>
          </a:p>
        </p:txBody>
      </p:sp>
      <p:pic>
        <p:nvPicPr>
          <p:cNvPr id="358" name="Google Shape;358;p37" title="April 17, 20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98240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 title="April 17, 202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5950" y="1982400"/>
            <a:ext cx="3048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>
            <p:ph idx="1" type="body"/>
          </p:nvPr>
        </p:nvSpPr>
        <p:spPr>
          <a:xfrm>
            <a:off x="5134900" y="1620805"/>
            <a:ext cx="35301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MR STV/Visual Impairment Mode</a:t>
            </a:r>
            <a:endParaRPr sz="1300"/>
          </a:p>
        </p:txBody>
      </p:sp>
      <p:sp>
        <p:nvSpPr>
          <p:cNvPr id="361" name="Google Shape;361;p37"/>
          <p:cNvSpPr txBox="1"/>
          <p:nvPr/>
        </p:nvSpPr>
        <p:spPr>
          <a:xfrm>
            <a:off x="0" y="47433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Darrell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>
            <a:off x="1763825" y="4021950"/>
            <a:ext cx="738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7"/>
              </a:rPr>
              <a:t>https://youtube.com/shorts/TMZv5TdMpUQ?si=B8r4iJhijPjDJ4BR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8"/>
              </a:rPr>
              <a:t>https://youtube.com/shorts/bwTJZ-OhBNc?si=Hpv6INX3LIn4zTbS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546000" y="205600"/>
            <a:ext cx="805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B</a:t>
            </a:r>
            <a:r>
              <a:rPr lang="en"/>
              <a:t>udget</a:t>
            </a:r>
            <a:endParaRPr/>
          </a:p>
        </p:txBody>
      </p:sp>
      <p:graphicFrame>
        <p:nvGraphicFramePr>
          <p:cNvPr id="368" name="Google Shape;368;p38"/>
          <p:cNvGraphicFramePr/>
          <p:nvPr/>
        </p:nvGraphicFramePr>
        <p:xfrm>
          <a:off x="799713" y="75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{C5692165-19AA-4648-9EB9-D80CC6930623}</a:tableStyleId>
              </a:tblPr>
              <a:tblGrid>
                <a:gridCol w="2438650"/>
                <a:gridCol w="1483750"/>
                <a:gridCol w="1386600"/>
                <a:gridCol w="1885750"/>
              </a:tblGrid>
              <a:tr h="38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Components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Quantity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3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Ultrasonic sensors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$3.95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Ultrasonic sensors can be used with microcontroller to sense an object a certain distance away these ones have a range of 2-450cm.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Engage Cantaloupe card reader +telemetry</a:t>
                      </a:r>
                      <a:r>
                        <a:rPr lang="en">
                          <a:solidFill>
                            <a:srgbClr val="191919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191919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$375.15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Payment Peripheral capable of card payment.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Cashless service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$9.99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(per-month)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Service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 utilized for processing and 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receiving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 cashless payments.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MEI CPI VN25P2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$254.72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Payment Peripheral capable of accepting bills.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Buck Converters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$7.99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1(5-pack)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Converters </a:t>
                      </a:r>
                      <a:r>
                        <a:rPr lang="en" sz="900">
                          <a:solidFill>
                            <a:srgbClr val="FFFFFF"/>
                          </a:solidFill>
                        </a:rPr>
                        <a:t>reduce higher input voltage to a lower output voltage while increasing current.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Anti-Fatigue Floor Mat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$39.99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Water-resistant </a:t>
                      </a:r>
                      <a:r>
                        <a:rPr lang="en" sz="900">
                          <a:solidFill>
                            <a:srgbClr val="FFFFFF"/>
                          </a:solidFill>
                        </a:rPr>
                        <a:t>commercial grade  rubber mat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9" name="Google Shape;369;p38"/>
          <p:cNvSpPr txBox="1"/>
          <p:nvPr/>
        </p:nvSpPr>
        <p:spPr>
          <a:xfrm>
            <a:off x="0" y="4726800"/>
            <a:ext cx="1800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Darrell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Google Shape;374;p39"/>
          <p:cNvGraphicFramePr/>
          <p:nvPr/>
        </p:nvGraphicFramePr>
        <p:xfrm>
          <a:off x="1346150" y="11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{C5692165-19AA-4648-9EB9-D80CC6930623}</a:tableStyleId>
              </a:tblPr>
              <a:tblGrid>
                <a:gridCol w="2281950"/>
                <a:gridCol w="972900"/>
                <a:gridCol w="890000"/>
                <a:gridCol w="2306825"/>
              </a:tblGrid>
              <a:tr h="38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Components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Quantity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Coin Changer Acceptor Mars VN4510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$183.38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MDB coin 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acceptor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9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Qiba MDB USB Standard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231.54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MDB qiba 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converter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 to USB interface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JOUNIVO USB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$16.99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360 Degree Position 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Adjustable Gooseneck Design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 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USB Microphone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Lavalier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$11.99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USB plug and 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play</a:t>
                      </a:r>
                      <a:r>
                        <a:rPr lang="en" sz="900">
                          <a:solidFill>
                            <a:schemeClr val="lt1"/>
                          </a:solidFill>
                        </a:rPr>
                        <a:t> Lavalier Mic for PC and Mac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5V 5A USB Type 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$12.99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Charger for the Raspberry Pi 5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5" name="Google Shape;375;p39"/>
          <p:cNvSpPr txBox="1"/>
          <p:nvPr/>
        </p:nvSpPr>
        <p:spPr>
          <a:xfrm>
            <a:off x="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Darrell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40"/>
          <p:cNvGraphicFramePr/>
          <p:nvPr/>
        </p:nvGraphicFramePr>
        <p:xfrm>
          <a:off x="1283675" y="36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{C5692165-19AA-4648-9EB9-D80CC6930623}</a:tableStyleId>
              </a:tblPr>
              <a:tblGrid>
                <a:gridCol w="2326150"/>
                <a:gridCol w="991750"/>
                <a:gridCol w="907225"/>
                <a:gridCol w="2351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Components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Quantity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Qiba MDB Toolchest License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$425.71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Software used to simulate vmc and read the mdb databus was used for testing and debugging. 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Mini USB External Speaker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$12.50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Speaker for the A.I. Vending machine.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Raspberry PI 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$50.00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4 RAM Raspberry Pi 5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150μF capacitor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$2.60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Device that stores electrical energy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1N4002 rectifier diodes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$0.78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Signal Diodes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25W Power Supply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$19.88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</a:rPr>
                        <a:t>Power supply for the Vending Machine and Raspberry Pi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Total Cost (current)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$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1869.89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1" name="Google Shape;381;p40"/>
          <p:cNvSpPr txBox="1"/>
          <p:nvPr/>
        </p:nvSpPr>
        <p:spPr>
          <a:xfrm>
            <a:off x="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Darrell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82" name="Google Shape;382;p40"/>
          <p:cNvSpPr txBox="1"/>
          <p:nvPr/>
        </p:nvSpPr>
        <p:spPr>
          <a:xfrm>
            <a:off x="1283700" y="4127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Projected Cost: $1,322.37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Difference: -$547.52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idx="1" type="body"/>
          </p:nvPr>
        </p:nvSpPr>
        <p:spPr>
          <a:xfrm>
            <a:off x="720000" y="800448"/>
            <a:ext cx="7704000" cy="4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Effective Accessibility Improvements for the Visually Impaired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Practicing Ethical and Safety Standards throughout the Project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Applied electrical </a:t>
            </a:r>
            <a:r>
              <a:rPr lang="en" sz="1600"/>
              <a:t>engineering</a:t>
            </a:r>
            <a:r>
              <a:rPr lang="en" sz="1600"/>
              <a:t> skills such as rectification, voltage conditioning and circuit protection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Understanding Software/Hardware Integration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Audio Processing, and Artificial Intelligence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Developing Control Systems with Microprocessors Communication and I/O Interaction </a:t>
            </a:r>
            <a:endParaRPr sz="1600"/>
          </a:p>
        </p:txBody>
      </p:sp>
      <p:sp>
        <p:nvSpPr>
          <p:cNvPr id="388" name="Google Shape;388;p41"/>
          <p:cNvSpPr txBox="1"/>
          <p:nvPr>
            <p:ph type="title"/>
          </p:nvPr>
        </p:nvSpPr>
        <p:spPr>
          <a:xfrm>
            <a:off x="719100" y="227675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89" name="Google Shape;389;p41"/>
          <p:cNvSpPr txBox="1"/>
          <p:nvPr/>
        </p:nvSpPr>
        <p:spPr>
          <a:xfrm>
            <a:off x="0" y="4743300"/>
            <a:ext cx="17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Everyone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END!</a:t>
            </a:r>
            <a:endParaRPr/>
          </a:p>
        </p:txBody>
      </p:sp>
      <p:sp>
        <p:nvSpPr>
          <p:cNvPr id="395" name="Google Shape;395;p42"/>
          <p:cNvSpPr txBox="1"/>
          <p:nvPr>
            <p:ph idx="1" type="subTitle"/>
          </p:nvPr>
        </p:nvSpPr>
        <p:spPr>
          <a:xfrm>
            <a:off x="1704500" y="3857150"/>
            <a:ext cx="58923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58150" y="4768425"/>
            <a:ext cx="1724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Everyone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-864800" y="66495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MR STV</a:t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-10550" y="47433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D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evan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618" y="904487"/>
            <a:ext cx="2850275" cy="380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5422350" y="4704825"/>
            <a:ext cx="3154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Figure 1. MR STV’s Final Design </a:t>
            </a:r>
            <a:endParaRPr sz="1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1051450" y="1571850"/>
            <a:ext cx="3873300" cy="1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 - Machine </a:t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 - Raspberry PI</a:t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 - Snack</a:t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 - Talking</a:t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V - Vendor</a:t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719100" y="599975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0" y="1550825"/>
            <a:ext cx="56667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Full size functioning prototype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Full interaction using voice recognition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Capable of accepting cash or cashless payment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Functional as a standard vending machine</a:t>
            </a:r>
            <a:endParaRPr sz="1800"/>
          </a:p>
        </p:txBody>
      </p:sp>
      <p:sp>
        <p:nvSpPr>
          <p:cNvPr id="298" name="Google Shape;298;p30"/>
          <p:cNvSpPr txBox="1"/>
          <p:nvPr/>
        </p:nvSpPr>
        <p:spPr>
          <a:xfrm>
            <a:off x="0" y="47433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B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ryan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5689175" y="3685950"/>
            <a:ext cx="3154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Figure 2. MR STV and Team Members </a:t>
            </a:r>
            <a:endParaRPr sz="1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00" name="Google Shape;300;p30"/>
          <p:cNvPicPr preferRelativeResize="0"/>
          <p:nvPr/>
        </p:nvPicPr>
        <p:blipFill rotWithShape="1">
          <a:blip r:embed="rId3">
            <a:alphaModFix/>
          </a:blip>
          <a:srcRect b="0" l="-430" r="429" t="20691"/>
          <a:stretch/>
        </p:blipFill>
        <p:spPr>
          <a:xfrm>
            <a:off x="5591550" y="1661150"/>
            <a:ext cx="3350075" cy="19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/>
        </p:nvSpPr>
        <p:spPr>
          <a:xfrm>
            <a:off x="0" y="47433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Devan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6" name="Google Shape;3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307" name="Google Shape;307;p31"/>
          <p:cNvSpPr txBox="1"/>
          <p:nvPr>
            <p:ph idx="1" type="body"/>
          </p:nvPr>
        </p:nvSpPr>
        <p:spPr>
          <a:xfrm>
            <a:off x="311700" y="13269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Utilizes machine learning to transcribe audio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Accessible to the visually impaired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Functional as a standard vending machine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Communication to peripherals handled by MDB/ICP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Raspberry PI 5 VMC</a:t>
            </a:r>
            <a:br>
              <a:rPr lang="en" sz="1300"/>
            </a:b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Arduino Mega 2560 Motor Control</a:t>
            </a:r>
            <a:endParaRPr sz="1300"/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741509"/>
            <a:ext cx="4520700" cy="171366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4994550" y="3455175"/>
            <a:ext cx="3154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Figure 3. MR STV’s State Diagram</a:t>
            </a:r>
            <a:endParaRPr sz="1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/>
          <p:nvPr>
            <p:ph type="title"/>
          </p:nvPr>
        </p:nvSpPr>
        <p:spPr>
          <a:xfrm>
            <a:off x="5869150" y="377700"/>
            <a:ext cx="32424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Diagram</a:t>
            </a:r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0" y="4753925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Devan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1292100" y="4371300"/>
            <a:ext cx="3154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Figure 4. Finalized Pin Diagram with all Peripherals </a:t>
            </a:r>
            <a:endParaRPr sz="1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5999350" y="993300"/>
            <a:ext cx="2982000" cy="3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Raspberry PI VMC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Keypad Interrupts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Microphone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MDB Communication to 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peripheral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devices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Communication to motors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Arduino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Motor Control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OLED Screen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Ultrasound Sensors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000"/>
            <a:ext cx="5694549" cy="3198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5678950" y="1137600"/>
            <a:ext cx="3682800" cy="21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System Block Diagram</a:t>
            </a:r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0" y="47433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Dante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421238" y="4252913"/>
            <a:ext cx="3154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Figure 5. System Block Diagram</a:t>
            </a:r>
            <a:endParaRPr sz="1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50" y="890600"/>
            <a:ext cx="58539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719100" y="493375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Faced</a:t>
            </a:r>
            <a:endParaRPr/>
          </a:p>
        </p:txBody>
      </p:sp>
      <p:sp>
        <p:nvSpPr>
          <p:cNvPr id="332" name="Google Shape;332;p34"/>
          <p:cNvSpPr txBox="1"/>
          <p:nvPr>
            <p:ph idx="1" type="body"/>
          </p:nvPr>
        </p:nvSpPr>
        <p:spPr>
          <a:xfrm>
            <a:off x="1661500" y="817450"/>
            <a:ext cx="50670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Response Latency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Transcription Accuracy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Button Design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Card Reader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Operating System Requirements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Gathering Volunteers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Power Supply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Audio Resampling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3" name="Google Shape;333;p34"/>
          <p:cNvSpPr txBox="1"/>
          <p:nvPr/>
        </p:nvSpPr>
        <p:spPr>
          <a:xfrm>
            <a:off x="0" y="47433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Bryan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type="title"/>
          </p:nvPr>
        </p:nvSpPr>
        <p:spPr>
          <a:xfrm>
            <a:off x="71910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Testing:</a:t>
            </a:r>
            <a:endParaRPr/>
          </a:p>
        </p:txBody>
      </p:sp>
      <p:sp>
        <p:nvSpPr>
          <p:cNvPr id="339" name="Google Shape;339;p35"/>
          <p:cNvSpPr txBox="1"/>
          <p:nvPr>
            <p:ph idx="1" type="body"/>
          </p:nvPr>
        </p:nvSpPr>
        <p:spPr>
          <a:xfrm>
            <a:off x="720000" y="1168535"/>
            <a:ext cx="77040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Raspberry PI Controller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OS	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GPIO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SSH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MDB Communications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ICP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C++ Program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API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Latency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40" name="Google Shape;340;p35"/>
          <p:cNvSpPr txBox="1"/>
          <p:nvPr/>
        </p:nvSpPr>
        <p:spPr>
          <a:xfrm>
            <a:off x="0" y="47433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Dante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202" y="1269650"/>
            <a:ext cx="1607096" cy="17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200" y="3212446"/>
            <a:ext cx="2857500" cy="8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5">
            <a:alphaModFix/>
          </a:blip>
          <a:srcRect b="13577" l="32931" r="33705" t="14126"/>
          <a:stretch/>
        </p:blipFill>
        <p:spPr>
          <a:xfrm>
            <a:off x="6816900" y="1269650"/>
            <a:ext cx="1607100" cy="17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 txBox="1"/>
          <p:nvPr/>
        </p:nvSpPr>
        <p:spPr>
          <a:xfrm>
            <a:off x="5032538" y="4309138"/>
            <a:ext cx="3154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Figure 6. Companies Used</a:t>
            </a:r>
            <a:endParaRPr sz="13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718150" y="361275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Testing Results:</a:t>
            </a:r>
            <a:endParaRPr/>
          </a:p>
        </p:txBody>
      </p:sp>
      <p:sp>
        <p:nvSpPr>
          <p:cNvPr id="350" name="Google Shape;350;p36"/>
          <p:cNvSpPr txBox="1"/>
          <p:nvPr>
            <p:ph idx="1" type="body"/>
          </p:nvPr>
        </p:nvSpPr>
        <p:spPr>
          <a:xfrm>
            <a:off x="719050" y="650560"/>
            <a:ext cx="77040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Quantitative data such as time to receive selection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Average run time was ~1:20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Qualitative data such as issues and conveniences encountered when using our application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Most individuals faced little issue with the audio interface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 occasion transcription would capture an incorrect phrase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 Cases for Individuals who interacted with Vending Machine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Utilized a Blindfold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Ultrasound Activation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Cash/Cashless Payment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Received Product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1" name="Google Shape;351;p36"/>
          <p:cNvSpPr txBox="1"/>
          <p:nvPr/>
        </p:nvSpPr>
        <p:spPr>
          <a:xfrm>
            <a:off x="0" y="4743300"/>
            <a:ext cx="59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Speaker: Dante</a:t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